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0" r:id="rId3"/>
    <p:sldId id="275" r:id="rId4"/>
    <p:sldId id="266" r:id="rId5"/>
    <p:sldId id="276" r:id="rId6"/>
    <p:sldId id="278" r:id="rId7"/>
    <p:sldId id="279" r:id="rId8"/>
    <p:sldId id="280" r:id="rId9"/>
    <p:sldId id="281" r:id="rId10"/>
    <p:sldId id="282" r:id="rId11"/>
    <p:sldId id="283" r:id="rId12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44" y="264"/>
      </p:cViewPr>
      <p:guideLst>
        <p:guide orient="horz" pos="411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917" cy="512386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0725" y="0"/>
            <a:ext cx="3076917" cy="512386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97243DAD-DBA2-4F67-A1DC-2A13B8DB33FA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2229"/>
            <a:ext cx="3076917" cy="512385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0725" y="9722229"/>
            <a:ext cx="3076917" cy="512385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0DDFDC2A-CA44-4CFC-A1FD-AD4FC67957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729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27BC-D896-4707-AA1D-C16668B54CAD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D49C-CB4D-4B91-9A1A-623175984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92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27BC-D896-4707-AA1D-C16668B54CAD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D49C-CB4D-4B91-9A1A-623175984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6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27BC-D896-4707-AA1D-C16668B54CAD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D49C-CB4D-4B91-9A1A-623175984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91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5"/>
          <p:cNvSpPr/>
          <p:nvPr userDrawn="1"/>
        </p:nvSpPr>
        <p:spPr>
          <a:xfrm>
            <a:off x="85725" y="73674"/>
            <a:ext cx="12041336" cy="6710653"/>
          </a:xfrm>
          <a:custGeom>
            <a:avLst/>
            <a:gdLst>
              <a:gd name="connsiteX0" fmla="*/ 0 w 8928992"/>
              <a:gd name="connsiteY0" fmla="*/ 0 h 6624736"/>
              <a:gd name="connsiteX1" fmla="*/ 8928992 w 8928992"/>
              <a:gd name="connsiteY1" fmla="*/ 0 h 6624736"/>
              <a:gd name="connsiteX2" fmla="*/ 8928992 w 8928992"/>
              <a:gd name="connsiteY2" fmla="*/ 6624736 h 6624736"/>
              <a:gd name="connsiteX3" fmla="*/ 0 w 8928992"/>
              <a:gd name="connsiteY3" fmla="*/ 6624736 h 6624736"/>
              <a:gd name="connsiteX4" fmla="*/ 0 w 8928992"/>
              <a:gd name="connsiteY4" fmla="*/ 0 h 6624736"/>
              <a:gd name="connsiteX0" fmla="*/ 0 w 8953539"/>
              <a:gd name="connsiteY0" fmla="*/ 0 h 6655420"/>
              <a:gd name="connsiteX1" fmla="*/ 8953539 w 8953539"/>
              <a:gd name="connsiteY1" fmla="*/ 30684 h 6655420"/>
              <a:gd name="connsiteX2" fmla="*/ 8953539 w 8953539"/>
              <a:gd name="connsiteY2" fmla="*/ 6655420 h 6655420"/>
              <a:gd name="connsiteX3" fmla="*/ 24547 w 8953539"/>
              <a:gd name="connsiteY3" fmla="*/ 6655420 h 6655420"/>
              <a:gd name="connsiteX4" fmla="*/ 0 w 8953539"/>
              <a:gd name="connsiteY4" fmla="*/ 0 h 6655420"/>
              <a:gd name="connsiteX0" fmla="*/ 0 w 8965812"/>
              <a:gd name="connsiteY0" fmla="*/ 6137 h 6661557"/>
              <a:gd name="connsiteX1" fmla="*/ 8965812 w 8965812"/>
              <a:gd name="connsiteY1" fmla="*/ 0 h 6661557"/>
              <a:gd name="connsiteX2" fmla="*/ 8953539 w 8965812"/>
              <a:gd name="connsiteY2" fmla="*/ 6661557 h 6661557"/>
              <a:gd name="connsiteX3" fmla="*/ 24547 w 8965812"/>
              <a:gd name="connsiteY3" fmla="*/ 6661557 h 6661557"/>
              <a:gd name="connsiteX4" fmla="*/ 0 w 8965812"/>
              <a:gd name="connsiteY4" fmla="*/ 6137 h 6661557"/>
              <a:gd name="connsiteX0" fmla="*/ 0 w 8978086"/>
              <a:gd name="connsiteY0" fmla="*/ 6137 h 6661557"/>
              <a:gd name="connsiteX1" fmla="*/ 8978086 w 8978086"/>
              <a:gd name="connsiteY1" fmla="*/ 0 h 6661557"/>
              <a:gd name="connsiteX2" fmla="*/ 8953539 w 8978086"/>
              <a:gd name="connsiteY2" fmla="*/ 6661557 h 6661557"/>
              <a:gd name="connsiteX3" fmla="*/ 24547 w 8978086"/>
              <a:gd name="connsiteY3" fmla="*/ 6661557 h 6661557"/>
              <a:gd name="connsiteX4" fmla="*/ 0 w 8978086"/>
              <a:gd name="connsiteY4" fmla="*/ 6137 h 6661557"/>
              <a:gd name="connsiteX0" fmla="*/ 0 w 8986046"/>
              <a:gd name="connsiteY0" fmla="*/ 6137 h 6692242"/>
              <a:gd name="connsiteX1" fmla="*/ 8978086 w 8986046"/>
              <a:gd name="connsiteY1" fmla="*/ 0 h 6692242"/>
              <a:gd name="connsiteX2" fmla="*/ 8984224 w 8986046"/>
              <a:gd name="connsiteY2" fmla="*/ 6692242 h 6692242"/>
              <a:gd name="connsiteX3" fmla="*/ 24547 w 8986046"/>
              <a:gd name="connsiteY3" fmla="*/ 6661557 h 6692242"/>
              <a:gd name="connsiteX4" fmla="*/ 0 w 8986046"/>
              <a:gd name="connsiteY4" fmla="*/ 6137 h 6692242"/>
              <a:gd name="connsiteX0" fmla="*/ 0 w 8986046"/>
              <a:gd name="connsiteY0" fmla="*/ 6137 h 6710653"/>
              <a:gd name="connsiteX1" fmla="*/ 8978086 w 8986046"/>
              <a:gd name="connsiteY1" fmla="*/ 0 h 6710653"/>
              <a:gd name="connsiteX2" fmla="*/ 8984224 w 8986046"/>
              <a:gd name="connsiteY2" fmla="*/ 6710653 h 6710653"/>
              <a:gd name="connsiteX3" fmla="*/ 24547 w 8986046"/>
              <a:gd name="connsiteY3" fmla="*/ 6661557 h 6710653"/>
              <a:gd name="connsiteX4" fmla="*/ 0 w 8986046"/>
              <a:gd name="connsiteY4" fmla="*/ 6137 h 6710653"/>
              <a:gd name="connsiteX0" fmla="*/ 25636 w 9011682"/>
              <a:gd name="connsiteY0" fmla="*/ 6137 h 6710653"/>
              <a:gd name="connsiteX1" fmla="*/ 9003722 w 9011682"/>
              <a:gd name="connsiteY1" fmla="*/ 0 h 6710653"/>
              <a:gd name="connsiteX2" fmla="*/ 9009860 w 9011682"/>
              <a:gd name="connsiteY2" fmla="*/ 6710653 h 6710653"/>
              <a:gd name="connsiteX3" fmla="*/ 1088 w 9011682"/>
              <a:gd name="connsiteY3" fmla="*/ 6686105 h 6710653"/>
              <a:gd name="connsiteX4" fmla="*/ 25636 w 9011682"/>
              <a:gd name="connsiteY4" fmla="*/ 6137 h 6710653"/>
              <a:gd name="connsiteX0" fmla="*/ 2362 w 8988408"/>
              <a:gd name="connsiteY0" fmla="*/ 6137 h 6710653"/>
              <a:gd name="connsiteX1" fmla="*/ 8980448 w 8988408"/>
              <a:gd name="connsiteY1" fmla="*/ 0 h 6710653"/>
              <a:gd name="connsiteX2" fmla="*/ 8986586 w 8988408"/>
              <a:gd name="connsiteY2" fmla="*/ 6710653 h 6710653"/>
              <a:gd name="connsiteX3" fmla="*/ 2362 w 8988408"/>
              <a:gd name="connsiteY3" fmla="*/ 6704516 h 6710653"/>
              <a:gd name="connsiteX4" fmla="*/ 2362 w 8988408"/>
              <a:gd name="connsiteY4" fmla="*/ 6137 h 67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8408" h="6710653">
                <a:moveTo>
                  <a:pt x="2362" y="6137"/>
                </a:moveTo>
                <a:lnTo>
                  <a:pt x="8980448" y="0"/>
                </a:lnTo>
                <a:cubicBezTo>
                  <a:pt x="8972266" y="2220519"/>
                  <a:pt x="8994768" y="4490134"/>
                  <a:pt x="8986586" y="6710653"/>
                </a:cubicBezTo>
                <a:lnTo>
                  <a:pt x="2362" y="6704516"/>
                </a:lnTo>
                <a:cubicBezTo>
                  <a:pt x="-5820" y="4486043"/>
                  <a:pt x="10544" y="2224610"/>
                  <a:pt x="2362" y="6137"/>
                </a:cubicBezTo>
                <a:close/>
              </a:path>
            </a:pathLst>
          </a:custGeom>
          <a:noFill/>
          <a:ln w="174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21288"/>
            <a:ext cx="504448" cy="504448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9054419" y="6319614"/>
            <a:ext cx="3013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2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© FRIEDRICH VERLAG I Unterricht Physik 174 I 2019</a:t>
            </a:r>
            <a:endParaRPr lang="de-DE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40" y="6026244"/>
            <a:ext cx="1179980" cy="49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800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27BC-D896-4707-AA1D-C16668B54CAD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D49C-CB4D-4B91-9A1A-623175984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71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27BC-D896-4707-AA1D-C16668B54CAD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D49C-CB4D-4B91-9A1A-623175984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20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27BC-D896-4707-AA1D-C16668B54CAD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D49C-CB4D-4B91-9A1A-623175984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00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27BC-D896-4707-AA1D-C16668B54CAD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D49C-CB4D-4B91-9A1A-623175984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68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27BC-D896-4707-AA1D-C16668B54CAD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D49C-CB4D-4B91-9A1A-623175984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2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27BC-D896-4707-AA1D-C16668B54CAD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D49C-CB4D-4B91-9A1A-623175984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38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27BC-D896-4707-AA1D-C16668B54CAD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D49C-CB4D-4B91-9A1A-623175984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46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27BC-D896-4707-AA1D-C16668B54CAD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6D49C-CB4D-4B91-9A1A-623175984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3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5"/>
          <p:cNvSpPr/>
          <p:nvPr/>
        </p:nvSpPr>
        <p:spPr>
          <a:xfrm>
            <a:off x="85725" y="73674"/>
            <a:ext cx="12041336" cy="6710653"/>
          </a:xfrm>
          <a:custGeom>
            <a:avLst/>
            <a:gdLst>
              <a:gd name="connsiteX0" fmla="*/ 0 w 8928992"/>
              <a:gd name="connsiteY0" fmla="*/ 0 h 6624736"/>
              <a:gd name="connsiteX1" fmla="*/ 8928992 w 8928992"/>
              <a:gd name="connsiteY1" fmla="*/ 0 h 6624736"/>
              <a:gd name="connsiteX2" fmla="*/ 8928992 w 8928992"/>
              <a:gd name="connsiteY2" fmla="*/ 6624736 h 6624736"/>
              <a:gd name="connsiteX3" fmla="*/ 0 w 8928992"/>
              <a:gd name="connsiteY3" fmla="*/ 6624736 h 6624736"/>
              <a:gd name="connsiteX4" fmla="*/ 0 w 8928992"/>
              <a:gd name="connsiteY4" fmla="*/ 0 h 6624736"/>
              <a:gd name="connsiteX0" fmla="*/ 0 w 8953539"/>
              <a:gd name="connsiteY0" fmla="*/ 0 h 6655420"/>
              <a:gd name="connsiteX1" fmla="*/ 8953539 w 8953539"/>
              <a:gd name="connsiteY1" fmla="*/ 30684 h 6655420"/>
              <a:gd name="connsiteX2" fmla="*/ 8953539 w 8953539"/>
              <a:gd name="connsiteY2" fmla="*/ 6655420 h 6655420"/>
              <a:gd name="connsiteX3" fmla="*/ 24547 w 8953539"/>
              <a:gd name="connsiteY3" fmla="*/ 6655420 h 6655420"/>
              <a:gd name="connsiteX4" fmla="*/ 0 w 8953539"/>
              <a:gd name="connsiteY4" fmla="*/ 0 h 6655420"/>
              <a:gd name="connsiteX0" fmla="*/ 0 w 8965812"/>
              <a:gd name="connsiteY0" fmla="*/ 6137 h 6661557"/>
              <a:gd name="connsiteX1" fmla="*/ 8965812 w 8965812"/>
              <a:gd name="connsiteY1" fmla="*/ 0 h 6661557"/>
              <a:gd name="connsiteX2" fmla="*/ 8953539 w 8965812"/>
              <a:gd name="connsiteY2" fmla="*/ 6661557 h 6661557"/>
              <a:gd name="connsiteX3" fmla="*/ 24547 w 8965812"/>
              <a:gd name="connsiteY3" fmla="*/ 6661557 h 6661557"/>
              <a:gd name="connsiteX4" fmla="*/ 0 w 8965812"/>
              <a:gd name="connsiteY4" fmla="*/ 6137 h 6661557"/>
              <a:gd name="connsiteX0" fmla="*/ 0 w 8978086"/>
              <a:gd name="connsiteY0" fmla="*/ 6137 h 6661557"/>
              <a:gd name="connsiteX1" fmla="*/ 8978086 w 8978086"/>
              <a:gd name="connsiteY1" fmla="*/ 0 h 6661557"/>
              <a:gd name="connsiteX2" fmla="*/ 8953539 w 8978086"/>
              <a:gd name="connsiteY2" fmla="*/ 6661557 h 6661557"/>
              <a:gd name="connsiteX3" fmla="*/ 24547 w 8978086"/>
              <a:gd name="connsiteY3" fmla="*/ 6661557 h 6661557"/>
              <a:gd name="connsiteX4" fmla="*/ 0 w 8978086"/>
              <a:gd name="connsiteY4" fmla="*/ 6137 h 6661557"/>
              <a:gd name="connsiteX0" fmla="*/ 0 w 8986046"/>
              <a:gd name="connsiteY0" fmla="*/ 6137 h 6692242"/>
              <a:gd name="connsiteX1" fmla="*/ 8978086 w 8986046"/>
              <a:gd name="connsiteY1" fmla="*/ 0 h 6692242"/>
              <a:gd name="connsiteX2" fmla="*/ 8984224 w 8986046"/>
              <a:gd name="connsiteY2" fmla="*/ 6692242 h 6692242"/>
              <a:gd name="connsiteX3" fmla="*/ 24547 w 8986046"/>
              <a:gd name="connsiteY3" fmla="*/ 6661557 h 6692242"/>
              <a:gd name="connsiteX4" fmla="*/ 0 w 8986046"/>
              <a:gd name="connsiteY4" fmla="*/ 6137 h 6692242"/>
              <a:gd name="connsiteX0" fmla="*/ 0 w 8986046"/>
              <a:gd name="connsiteY0" fmla="*/ 6137 h 6710653"/>
              <a:gd name="connsiteX1" fmla="*/ 8978086 w 8986046"/>
              <a:gd name="connsiteY1" fmla="*/ 0 h 6710653"/>
              <a:gd name="connsiteX2" fmla="*/ 8984224 w 8986046"/>
              <a:gd name="connsiteY2" fmla="*/ 6710653 h 6710653"/>
              <a:gd name="connsiteX3" fmla="*/ 24547 w 8986046"/>
              <a:gd name="connsiteY3" fmla="*/ 6661557 h 6710653"/>
              <a:gd name="connsiteX4" fmla="*/ 0 w 8986046"/>
              <a:gd name="connsiteY4" fmla="*/ 6137 h 6710653"/>
              <a:gd name="connsiteX0" fmla="*/ 25636 w 9011682"/>
              <a:gd name="connsiteY0" fmla="*/ 6137 h 6710653"/>
              <a:gd name="connsiteX1" fmla="*/ 9003722 w 9011682"/>
              <a:gd name="connsiteY1" fmla="*/ 0 h 6710653"/>
              <a:gd name="connsiteX2" fmla="*/ 9009860 w 9011682"/>
              <a:gd name="connsiteY2" fmla="*/ 6710653 h 6710653"/>
              <a:gd name="connsiteX3" fmla="*/ 1088 w 9011682"/>
              <a:gd name="connsiteY3" fmla="*/ 6686105 h 6710653"/>
              <a:gd name="connsiteX4" fmla="*/ 25636 w 9011682"/>
              <a:gd name="connsiteY4" fmla="*/ 6137 h 6710653"/>
              <a:gd name="connsiteX0" fmla="*/ 2362 w 8988408"/>
              <a:gd name="connsiteY0" fmla="*/ 6137 h 6710653"/>
              <a:gd name="connsiteX1" fmla="*/ 8980448 w 8988408"/>
              <a:gd name="connsiteY1" fmla="*/ 0 h 6710653"/>
              <a:gd name="connsiteX2" fmla="*/ 8986586 w 8988408"/>
              <a:gd name="connsiteY2" fmla="*/ 6710653 h 6710653"/>
              <a:gd name="connsiteX3" fmla="*/ 2362 w 8988408"/>
              <a:gd name="connsiteY3" fmla="*/ 6704516 h 6710653"/>
              <a:gd name="connsiteX4" fmla="*/ 2362 w 8988408"/>
              <a:gd name="connsiteY4" fmla="*/ 6137 h 67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8408" h="6710653">
                <a:moveTo>
                  <a:pt x="2362" y="6137"/>
                </a:moveTo>
                <a:lnTo>
                  <a:pt x="8980448" y="0"/>
                </a:lnTo>
                <a:cubicBezTo>
                  <a:pt x="8972266" y="2220519"/>
                  <a:pt x="8994768" y="4490134"/>
                  <a:pt x="8986586" y="6710653"/>
                </a:cubicBezTo>
                <a:lnTo>
                  <a:pt x="2362" y="6704516"/>
                </a:lnTo>
                <a:cubicBezTo>
                  <a:pt x="-5820" y="4486043"/>
                  <a:pt x="10544" y="2224610"/>
                  <a:pt x="2362" y="6137"/>
                </a:cubicBezTo>
                <a:close/>
              </a:path>
            </a:pathLst>
          </a:custGeom>
          <a:solidFill>
            <a:srgbClr val="C00000"/>
          </a:solidFill>
          <a:ln w="174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C0000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0" y="0"/>
            <a:ext cx="12192000" cy="1362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0" y="3561709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/>
            <a:r>
              <a:rPr lang="de-DE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Zentripetalkraft bei einer Kreisbewegung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21288"/>
            <a:ext cx="504448" cy="504448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7907215" y="6319614"/>
            <a:ext cx="416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Autor und </a:t>
            </a:r>
            <a:r>
              <a:rPr lang="de-DE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Idee:</a:t>
            </a:r>
            <a:r>
              <a:rPr lang="de-DE" sz="800" dirty="0" err="1"/>
              <a:t>NUN-Physik-Gruppe</a:t>
            </a:r>
            <a:r>
              <a:rPr lang="de-DE" sz="800" dirty="0"/>
              <a:t> (Naturwissenschaftlicher Unterricht in Niedersachsen)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FRIEDRICH VERLAG I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Unterricht Physik 174 I 2019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900" y="249936"/>
            <a:ext cx="2380488" cy="9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6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2496502" y="75883"/>
            <a:ext cx="9421177" cy="125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b="1" dirty="0">
                <a:solidFill>
                  <a:srgbClr val="0F0FFF"/>
                </a:solidFill>
              </a:rPr>
              <a:t>Bestimmung der Zentripetalbeschleunigung IV</a:t>
            </a: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2510790" y="1347153"/>
            <a:ext cx="541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/>
              <a:t>Für die Zentripetalbeschleunigung erhält man dann:</a:t>
            </a:r>
          </a:p>
        </p:txBody>
      </p:sp>
      <p:sp>
        <p:nvSpPr>
          <p:cNvPr id="10" name="Rectangle 37"/>
          <p:cNvSpPr>
            <a:spLocks noChangeArrowheads="1"/>
          </p:cNvSpPr>
          <p:nvPr/>
        </p:nvSpPr>
        <p:spPr bwMode="auto">
          <a:xfrm>
            <a:off x="1920240" y="301275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graphicFrame>
        <p:nvGraphicFramePr>
          <p:cNvPr id="11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244001"/>
              </p:ext>
            </p:extLst>
          </p:nvPr>
        </p:nvGraphicFramePr>
        <p:xfrm>
          <a:off x="5231765" y="1871028"/>
          <a:ext cx="2298700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Formel" r:id="rId3" imgW="990170" imgH="393529" progId="Equation.3">
                  <p:embed/>
                </p:oleObj>
              </mc:Choice>
              <mc:Fallback>
                <p:oleObj name="Formel" r:id="rId3" imgW="99017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1765" y="1871028"/>
                        <a:ext cx="2298700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2510790" y="3174048"/>
            <a:ext cx="7893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dirty="0"/>
              <a:t>Wir möchten nun noch die Periodendauer entfernen. Dazu benutzen wir den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dirty="0"/>
              <a:t>Zusammenhang</a:t>
            </a:r>
          </a:p>
        </p:txBody>
      </p:sp>
      <p:sp>
        <p:nvSpPr>
          <p:cNvPr id="13" name="Rectangle 40"/>
          <p:cNvSpPr>
            <a:spLocks noChangeArrowheads="1"/>
          </p:cNvSpPr>
          <p:nvPr/>
        </p:nvSpPr>
        <p:spPr bwMode="auto">
          <a:xfrm>
            <a:off x="1920240" y="301275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graphicFrame>
        <p:nvGraphicFramePr>
          <p:cNvPr id="14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557530"/>
              </p:ext>
            </p:extLst>
          </p:nvPr>
        </p:nvGraphicFramePr>
        <p:xfrm>
          <a:off x="5915978" y="3558540"/>
          <a:ext cx="12239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Formel" r:id="rId5" imgW="622030" imgH="393529" progId="Equation.3">
                  <p:embed/>
                </p:oleObj>
              </mc:Choice>
              <mc:Fallback>
                <p:oleObj name="Formel" r:id="rId5" imgW="62203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978" y="3558540"/>
                        <a:ext cx="1223962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1"/>
          <p:cNvSpPr txBox="1">
            <a:spLocks noChangeArrowheads="1"/>
          </p:cNvSpPr>
          <p:nvPr/>
        </p:nvSpPr>
        <p:spPr bwMode="auto">
          <a:xfrm>
            <a:off x="2510790" y="4566603"/>
            <a:ext cx="60198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/>
              <a:t>Kombiniert man beide Gleichungen, so erhält man für die</a:t>
            </a:r>
            <a:br>
              <a:rPr lang="de-DE" altLang="de-DE" sz="1800"/>
            </a:br>
            <a:r>
              <a:rPr lang="de-DE" altLang="de-DE" sz="1800"/>
              <a:t>Zentripetalbeschleunigung:</a:t>
            </a:r>
          </a:p>
        </p:txBody>
      </p:sp>
      <p:sp>
        <p:nvSpPr>
          <p:cNvPr id="16" name="Rectangle 43"/>
          <p:cNvSpPr>
            <a:spLocks noChangeArrowheads="1"/>
          </p:cNvSpPr>
          <p:nvPr/>
        </p:nvSpPr>
        <p:spPr bwMode="auto">
          <a:xfrm>
            <a:off x="1920240" y="29984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graphicFrame>
        <p:nvGraphicFramePr>
          <p:cNvPr id="17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836543"/>
              </p:ext>
            </p:extLst>
          </p:nvPr>
        </p:nvGraphicFramePr>
        <p:xfrm>
          <a:off x="5915978" y="4963478"/>
          <a:ext cx="100806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Formel" r:id="rId7" imgW="457200" imgH="419100" progId="Equation.3">
                  <p:embed/>
                </p:oleObj>
              </mc:Choice>
              <mc:Fallback>
                <p:oleObj name="Formel" r:id="rId7" imgW="4572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978" y="4963478"/>
                        <a:ext cx="1008062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57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580005" y="18827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b="1" dirty="0">
                <a:solidFill>
                  <a:srgbClr val="0F0FFF"/>
                </a:solidFill>
              </a:rPr>
              <a:t>Betrag der Zentripetalkraft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487930" y="1613853"/>
            <a:ext cx="311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/>
              <a:t>Mit der Bewegungsgleichung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897380" y="298227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897380" y="298227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487930" y="2391728"/>
            <a:ext cx="361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/>
              <a:t>erhält man für die Zentripetalkraft:</a:t>
            </a:r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991558"/>
              </p:ext>
            </p:extLst>
          </p:nvPr>
        </p:nvGraphicFramePr>
        <p:xfrm>
          <a:off x="5893118" y="1397953"/>
          <a:ext cx="1871662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Formel" r:id="rId3" imgW="583693" imgH="177646" progId="Equation.3">
                  <p:embed/>
                </p:oleObj>
              </mc:Choice>
              <mc:Fallback>
                <p:oleObj name="Formel" r:id="rId3" imgW="583693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3118" y="1397953"/>
                        <a:ext cx="1871662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897380" y="296799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graphicFrame>
        <p:nvGraphicFramePr>
          <p:cNvPr id="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269626"/>
              </p:ext>
            </p:extLst>
          </p:nvPr>
        </p:nvGraphicFramePr>
        <p:xfrm>
          <a:off x="4869180" y="2982278"/>
          <a:ext cx="3130550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Formel" r:id="rId5" imgW="1320227" imgH="418918" progId="Equation.3">
                  <p:embed/>
                </p:oleObj>
              </mc:Choice>
              <mc:Fallback>
                <p:oleObj name="Formel" r:id="rId5" imgW="1320227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9180" y="2982278"/>
                        <a:ext cx="3130550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2868930" y="4628515"/>
            <a:ext cx="6819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000" b="1">
                <a:solidFill>
                  <a:srgbClr val="FF0000"/>
                </a:solidFill>
              </a:rPr>
              <a:t>Sie wirkt immer zum Mittelpunkt der Kreisbewegung!</a:t>
            </a:r>
          </a:p>
        </p:txBody>
      </p:sp>
    </p:spTree>
    <p:extLst>
      <p:ext uri="{BB962C8B-B14F-4D97-AF65-F5344CB8AC3E}">
        <p14:creationId xmlns:p14="http://schemas.microsoft.com/office/powerpoint/2010/main" val="420177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84730" y="453390"/>
            <a:ext cx="7772400" cy="14319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altLang="de-DE" smtClean="0"/>
              <a:t>Die Zentripetalkraft bei einer Kreisbewegung</a:t>
            </a:r>
            <a:endParaRPr lang="de-DE" altLang="de-DE" dirty="0" smtClean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588193" y="2110740"/>
            <a:ext cx="3060700" cy="302577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2464118" y="481107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800">
                <a:solidFill>
                  <a:srgbClr val="0F0FFF"/>
                </a:solidFill>
              </a:rPr>
              <a:t>Hier lernst du, wie man den Betrag der Zentripetalkraft herleitet.</a:t>
            </a:r>
          </a:p>
        </p:txBody>
      </p:sp>
    </p:spTree>
    <p:extLst>
      <p:ext uri="{BB962C8B-B14F-4D97-AF65-F5344CB8AC3E}">
        <p14:creationId xmlns:p14="http://schemas.microsoft.com/office/powerpoint/2010/main" val="10883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56460" y="240983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altLang="de-DE" sz="3200" b="1" dirty="0" smtClean="0">
                <a:solidFill>
                  <a:srgbClr val="0F0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Geschwindigkeitsänderung:</a:t>
            </a:r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4740910" y="1696403"/>
            <a:ext cx="2339975" cy="2376487"/>
            <a:chOff x="1905" y="1797"/>
            <a:chExt cx="1474" cy="1497"/>
          </a:xfrm>
        </p:grpSpPr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1905" y="1820"/>
              <a:ext cx="1474" cy="1474"/>
              <a:chOff x="1905" y="1820"/>
              <a:chExt cx="1474" cy="1474"/>
            </a:xfrm>
          </p:grpSpPr>
          <p:sp>
            <p:nvSpPr>
              <p:cNvPr id="11" name="Oval 14"/>
              <p:cNvSpPr>
                <a:spLocks noChangeArrowheads="1"/>
              </p:cNvSpPr>
              <p:nvPr/>
            </p:nvSpPr>
            <p:spPr bwMode="auto">
              <a:xfrm>
                <a:off x="1905" y="1820"/>
                <a:ext cx="1474" cy="147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¡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de-DE" altLang="de-DE" sz="1800"/>
              </a:p>
            </p:txBody>
          </p:sp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2653" y="1820"/>
                <a:ext cx="5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0" name="Oval 17"/>
            <p:cNvSpPr>
              <a:spLocks noChangeArrowheads="1"/>
            </p:cNvSpPr>
            <p:nvPr/>
          </p:nvSpPr>
          <p:spPr bwMode="auto">
            <a:xfrm>
              <a:off x="2585" y="1797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1800"/>
            </a:p>
          </p:txBody>
        </p:sp>
      </p:grp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2156460" y="1272540"/>
            <a:ext cx="8229600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Der Pfeil repräsentiert die Bahngeschwindigkeit </a:t>
            </a:r>
            <a:r>
              <a:rPr lang="de-DE" altLang="de-DE" sz="2000" i="1" dirty="0"/>
              <a:t>v</a:t>
            </a:r>
            <a:r>
              <a:rPr lang="de-DE" altLang="de-DE" sz="2000" dirty="0"/>
              <a:t>.</a:t>
            </a: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2156460" y="4253865"/>
            <a:ext cx="8229600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Der Betrag der Bahngeschwindigkeit, d.h. die Pfeillänge, ändert sich bei einer gleichförmigen Kreisbewegung nicht, </a:t>
            </a:r>
            <a:r>
              <a:rPr lang="de-DE" altLang="de-DE" sz="2000" dirty="0">
                <a:solidFill>
                  <a:srgbClr val="0F0FFF"/>
                </a:solidFill>
              </a:rPr>
              <a:t>aber die Bewegungsrichtung, oder?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2156460" y="5261928"/>
            <a:ext cx="822960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/>
              <a:t>Da bei der Geschwindigkeit </a:t>
            </a:r>
            <a:r>
              <a:rPr lang="de-DE" altLang="de-DE" sz="2000" i="1"/>
              <a:t>v</a:t>
            </a:r>
            <a:r>
              <a:rPr lang="de-DE" altLang="de-DE" sz="2000"/>
              <a:t> der Betrag </a:t>
            </a:r>
            <a:r>
              <a:rPr lang="de-DE" altLang="de-DE" sz="2000">
                <a:solidFill>
                  <a:srgbClr val="FF0000"/>
                </a:solidFill>
              </a:rPr>
              <a:t>und</a:t>
            </a:r>
            <a:r>
              <a:rPr lang="de-DE" altLang="de-DE" sz="2000"/>
              <a:t> die Richtung wichtig sind (</a:t>
            </a:r>
            <a:r>
              <a:rPr lang="de-DE" altLang="de-DE" sz="2000" i="1"/>
              <a:t>v</a:t>
            </a:r>
            <a:r>
              <a:rPr lang="de-DE" altLang="de-DE" sz="2000"/>
              <a:t> ist ein Vektor!!), ändert sich somit bei einer Kreisbewegung ständig die Geschwindigkeit (der Geschwindigkeitsvektor    ).</a:t>
            </a:r>
          </a:p>
        </p:txBody>
      </p:sp>
      <p:graphicFrame>
        <p:nvGraphicFramePr>
          <p:cNvPr id="1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115596"/>
              </p:ext>
            </p:extLst>
          </p:nvPr>
        </p:nvGraphicFramePr>
        <p:xfrm>
          <a:off x="9043035" y="5887403"/>
          <a:ext cx="2476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26725" imgH="177415" progId="Equation.3">
                  <p:embed/>
                </p:oleObj>
              </mc:Choice>
              <mc:Fallback>
                <p:oleObj name="Equation" r:id="rId3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3035" y="5887403"/>
                        <a:ext cx="2476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9"/>
          <p:cNvSpPr txBox="1">
            <a:spLocks noChangeArrowheads="1"/>
          </p:cNvSpPr>
          <p:nvPr/>
        </p:nvSpPr>
        <p:spPr>
          <a:xfrm>
            <a:off x="2156460" y="848678"/>
            <a:ext cx="8229600" cy="423862"/>
          </a:xfrm>
          <a:prstGeom prst="rect">
            <a:avLst/>
          </a:prstGeom>
          <a:noFill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de-DE" alt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Betrachte einen Gegenstand, der sich auf einer Kreisbahn bewegt.</a:t>
            </a:r>
          </a:p>
        </p:txBody>
      </p:sp>
    </p:spTree>
    <p:extLst>
      <p:ext uri="{BB962C8B-B14F-4D97-AF65-F5344CB8AC3E}">
        <p14:creationId xmlns:p14="http://schemas.microsoft.com/office/powerpoint/2010/main" val="20182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33172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altLang="de-DE" sz="3200" b="1" dirty="0" smtClean="0">
                <a:solidFill>
                  <a:srgbClr val="0F0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notwendige Kraft: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331720" y="1272540"/>
            <a:ext cx="8229600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Eine Änderung der Bewegungsrichtung und damit des </a:t>
            </a:r>
            <a:r>
              <a:rPr lang="de-DE" altLang="de-DE" sz="2000" dirty="0" err="1"/>
              <a:t>Geschwindigkeitsvekors</a:t>
            </a:r>
            <a:r>
              <a:rPr lang="de-DE" altLang="de-DE" sz="2000" dirty="0"/>
              <a:t>     bedeutet aber, dass der Körper </a:t>
            </a:r>
            <a:r>
              <a:rPr lang="de-DE" altLang="de-DE" sz="2000" dirty="0">
                <a:solidFill>
                  <a:schemeClr val="folHlink"/>
                </a:solidFill>
              </a:rPr>
              <a:t>beschleunigt</a:t>
            </a:r>
            <a:r>
              <a:rPr lang="de-DE" altLang="de-DE" sz="2000" dirty="0"/>
              <a:t> wird, und dazu ist eine </a:t>
            </a:r>
            <a:r>
              <a:rPr lang="de-DE" altLang="de-DE" sz="2000" dirty="0">
                <a:solidFill>
                  <a:schemeClr val="folHlink"/>
                </a:solidFill>
              </a:rPr>
              <a:t>Kraft </a:t>
            </a:r>
            <a:r>
              <a:rPr lang="de-DE" altLang="de-DE" sz="2000" i="1" dirty="0">
                <a:solidFill>
                  <a:schemeClr val="folHlink"/>
                </a:solidFill>
              </a:rPr>
              <a:t>F</a:t>
            </a:r>
            <a:r>
              <a:rPr lang="de-DE" altLang="de-DE" sz="2000" dirty="0"/>
              <a:t> notwendig, die ständig in Richtung Kreismittelpunkt wirkt. Man nennt sie daher Zentripetalkraft!</a:t>
            </a:r>
          </a:p>
        </p:txBody>
      </p: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4916170" y="3091815"/>
            <a:ext cx="2339975" cy="2376488"/>
            <a:chOff x="1905" y="1797"/>
            <a:chExt cx="1474" cy="1497"/>
          </a:xfrm>
        </p:grpSpPr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2608" y="1820"/>
              <a:ext cx="0" cy="4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12" name="Group 7"/>
            <p:cNvGrpSpPr>
              <a:grpSpLocks/>
            </p:cNvGrpSpPr>
            <p:nvPr/>
          </p:nvGrpSpPr>
          <p:grpSpPr bwMode="auto">
            <a:xfrm>
              <a:off x="1905" y="1820"/>
              <a:ext cx="1474" cy="1474"/>
              <a:chOff x="1905" y="1820"/>
              <a:chExt cx="1474" cy="1474"/>
            </a:xfrm>
          </p:grpSpPr>
          <p:sp>
            <p:nvSpPr>
              <p:cNvPr id="15" name="Oval 8"/>
              <p:cNvSpPr>
                <a:spLocks noChangeArrowheads="1"/>
              </p:cNvSpPr>
              <p:nvPr/>
            </p:nvSpPr>
            <p:spPr bwMode="auto">
              <a:xfrm>
                <a:off x="1905" y="1820"/>
                <a:ext cx="1474" cy="147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¡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de-DE" altLang="de-DE" sz="1800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2653" y="1820"/>
                <a:ext cx="5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2585" y="1797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1800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595" y="192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800" i="1"/>
                <a:t>F</a:t>
              </a:r>
            </a:p>
          </p:txBody>
        </p:sp>
      </p:grpSp>
      <p:graphicFrame>
        <p:nvGraphicFramePr>
          <p:cNvPr id="1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266394"/>
              </p:ext>
            </p:extLst>
          </p:nvPr>
        </p:nvGraphicFramePr>
        <p:xfrm>
          <a:off x="5546408" y="1578928"/>
          <a:ext cx="26511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26725" imgH="177415" progId="Equation.3">
                  <p:embed/>
                </p:oleObj>
              </mc:Choice>
              <mc:Fallback>
                <p:oleObj name="Equation" r:id="rId3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6408" y="1578928"/>
                        <a:ext cx="265112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588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5435600" y="2827020"/>
            <a:ext cx="2339975" cy="2339975"/>
            <a:chOff x="3554" y="2057"/>
            <a:chExt cx="1474" cy="1474"/>
          </a:xfrm>
        </p:grpSpPr>
        <p:sp>
          <p:nvSpPr>
            <p:cNvPr id="9" name="Oval 49"/>
            <p:cNvSpPr>
              <a:spLocks noChangeArrowheads="1"/>
            </p:cNvSpPr>
            <p:nvPr/>
          </p:nvSpPr>
          <p:spPr bwMode="auto">
            <a:xfrm>
              <a:off x="3554" y="2057"/>
              <a:ext cx="1474" cy="14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1800"/>
            </a:p>
          </p:txBody>
        </p:sp>
        <p:sp>
          <p:nvSpPr>
            <p:cNvPr id="10" name="Line 50"/>
            <p:cNvSpPr>
              <a:spLocks noChangeShapeType="1"/>
            </p:cNvSpPr>
            <p:nvPr/>
          </p:nvSpPr>
          <p:spPr bwMode="auto">
            <a:xfrm>
              <a:off x="4286" y="2079"/>
              <a:ext cx="0" cy="4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Text Box 51"/>
            <p:cNvSpPr txBox="1">
              <a:spLocks noChangeArrowheads="1"/>
            </p:cNvSpPr>
            <p:nvPr/>
          </p:nvSpPr>
          <p:spPr bwMode="auto">
            <a:xfrm>
              <a:off x="4264" y="221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800" i="1"/>
                <a:t>F</a:t>
              </a:r>
            </a:p>
          </p:txBody>
        </p:sp>
      </p:grp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2590800" y="274638"/>
            <a:ext cx="82296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b="1" dirty="0">
                <a:solidFill>
                  <a:srgbClr val="0F0FFF"/>
                </a:solidFill>
              </a:rPr>
              <a:t>Was passiert ohne die Zentripetalkraft?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590800" y="1341120"/>
            <a:ext cx="8229600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/>
              <a:t>Ohne diese zum Kreismittelpunkt wirkende Kraft würde sich der Gegenstand mit der konstanten Geschwindigkeit </a:t>
            </a:r>
            <a:r>
              <a:rPr lang="de-DE" altLang="de-DE" sz="2000" i="1"/>
              <a:t>v</a:t>
            </a:r>
            <a:r>
              <a:rPr lang="de-DE" altLang="de-DE" sz="2000"/>
              <a:t> tangential vom Kreis wegbewegen.</a:t>
            </a:r>
          </a:p>
        </p:txBody>
      </p:sp>
      <p:sp>
        <p:nvSpPr>
          <p:cNvPr id="14" name="Oval 18"/>
          <p:cNvSpPr>
            <a:spLocks noChangeArrowheads="1"/>
          </p:cNvSpPr>
          <p:nvPr/>
        </p:nvSpPr>
        <p:spPr bwMode="auto">
          <a:xfrm>
            <a:off x="5435600" y="2827020"/>
            <a:ext cx="2339975" cy="23399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3048000" y="5419408"/>
            <a:ext cx="1820863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>
                <a:solidFill>
                  <a:srgbClr val="FF0000"/>
                </a:solidFill>
              </a:rPr>
              <a:t>WARUM??</a:t>
            </a:r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5175250" y="5419408"/>
            <a:ext cx="564515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/>
              <a:t>- Aufgrund des 1. newtonschen Axioms!</a:t>
            </a:r>
          </a:p>
        </p:txBody>
      </p:sp>
      <p:grpSp>
        <p:nvGrpSpPr>
          <p:cNvPr id="17" name="Group 48"/>
          <p:cNvGrpSpPr>
            <a:grpSpLocks/>
          </p:cNvGrpSpPr>
          <p:nvPr/>
        </p:nvGrpSpPr>
        <p:grpSpPr bwMode="auto">
          <a:xfrm>
            <a:off x="5354638" y="2744470"/>
            <a:ext cx="2503487" cy="2503488"/>
            <a:chOff x="2029" y="1892"/>
            <a:chExt cx="1577" cy="1577"/>
          </a:xfrm>
        </p:grpSpPr>
        <p:grpSp>
          <p:nvGrpSpPr>
            <p:cNvPr id="18" name="Group 46"/>
            <p:cNvGrpSpPr>
              <a:grpSpLocks/>
            </p:cNvGrpSpPr>
            <p:nvPr/>
          </p:nvGrpSpPr>
          <p:grpSpPr bwMode="auto">
            <a:xfrm>
              <a:off x="2029" y="1892"/>
              <a:ext cx="1577" cy="1577"/>
              <a:chOff x="2029" y="1892"/>
              <a:chExt cx="1577" cy="1577"/>
            </a:xfrm>
          </p:grpSpPr>
          <p:sp>
            <p:nvSpPr>
              <p:cNvPr id="20" name="Oval 44"/>
              <p:cNvSpPr>
                <a:spLocks noChangeArrowheads="1"/>
              </p:cNvSpPr>
              <p:nvPr/>
            </p:nvSpPr>
            <p:spPr bwMode="auto">
              <a:xfrm>
                <a:off x="2029" y="1892"/>
                <a:ext cx="1577" cy="1577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¡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de-DE" altLang="de-DE" sz="1800"/>
              </a:p>
            </p:txBody>
          </p:sp>
          <p:sp>
            <p:nvSpPr>
              <p:cNvPr id="21" name="Oval 45"/>
              <p:cNvSpPr>
                <a:spLocks noChangeArrowheads="1"/>
              </p:cNvSpPr>
              <p:nvPr/>
            </p:nvSpPr>
            <p:spPr bwMode="auto">
              <a:xfrm>
                <a:off x="2738" y="1892"/>
                <a:ext cx="159" cy="15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¡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de-DE" altLang="de-DE" sz="1800"/>
              </a:p>
            </p:txBody>
          </p:sp>
        </p:grpSp>
        <p:sp>
          <p:nvSpPr>
            <p:cNvPr id="19" name="Line 47"/>
            <p:cNvSpPr>
              <a:spLocks noChangeShapeType="1"/>
            </p:cNvSpPr>
            <p:nvPr/>
          </p:nvSpPr>
          <p:spPr bwMode="auto">
            <a:xfrm>
              <a:off x="2897" y="1944"/>
              <a:ext cx="4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27323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331720" y="274638"/>
            <a:ext cx="10439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b="1" dirty="0">
                <a:solidFill>
                  <a:srgbClr val="0F0FFF"/>
                </a:solidFill>
              </a:rPr>
              <a:t>Vorgehen zur Bestimmung der Zentripetalkraft: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331720" y="1363980"/>
            <a:ext cx="8229600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Da der Körper ständig seine Richtung ändert, ändert sich seine Geschwindigkeit </a:t>
            </a:r>
            <a:r>
              <a:rPr lang="de-DE" altLang="de-DE" sz="2000" i="1" dirty="0"/>
              <a:t>v</a:t>
            </a:r>
            <a:r>
              <a:rPr lang="de-DE" altLang="de-DE" sz="2000" dirty="0"/>
              <a:t> mit der Zeit (obwohl der Betrag konstant bleibt).</a:t>
            </a:r>
          </a:p>
          <a:p>
            <a:pPr eaLnBrk="1" hangingPunct="1"/>
            <a:r>
              <a:rPr lang="de-DE" altLang="de-DE" sz="2000" dirty="0"/>
              <a:t>Die Beschleunigung </a:t>
            </a:r>
            <a:r>
              <a:rPr lang="de-DE" altLang="de-DE" sz="2000" i="1" dirty="0"/>
              <a:t>a</a:t>
            </a:r>
            <a:r>
              <a:rPr lang="de-DE" altLang="de-DE" sz="2000" dirty="0"/>
              <a:t> lässt sich daher berechnen</a:t>
            </a:r>
          </a:p>
        </p:txBody>
      </p:sp>
      <p:graphicFrame>
        <p:nvGraphicFramePr>
          <p:cNvPr id="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161406"/>
              </p:ext>
            </p:extLst>
          </p:nvPr>
        </p:nvGraphicFramePr>
        <p:xfrm>
          <a:off x="8488045" y="2040255"/>
          <a:ext cx="84772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482391" imgH="393529" progId="Equation.3">
                  <p:embed/>
                </p:oleObj>
              </mc:Choice>
              <mc:Fallback>
                <p:oleObj name="Equation" r:id="rId3" imgW="4823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8045" y="2040255"/>
                        <a:ext cx="847725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331720" y="3156268"/>
            <a:ext cx="8229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/>
              <a:t>Kennt man die Beschleunigung, so kennt man aufgrund des</a:t>
            </a:r>
            <a:br>
              <a:rPr lang="de-DE" altLang="de-DE" sz="2000"/>
            </a:br>
            <a:r>
              <a:rPr lang="de-DE" altLang="de-DE" sz="2000"/>
              <a:t> 2. newtonschen Axioms</a:t>
            </a: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187452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graphicFrame>
        <p:nvGraphicFramePr>
          <p:cNvPr id="1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531567"/>
              </p:ext>
            </p:extLst>
          </p:nvPr>
        </p:nvGraphicFramePr>
        <p:xfrm>
          <a:off x="5330508" y="3870643"/>
          <a:ext cx="1871662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Formel" r:id="rId5" imgW="583693" imgH="177646" progId="Equation.3">
                  <p:embed/>
                </p:oleObj>
              </mc:Choice>
              <mc:Fallback>
                <p:oleObj name="Formel" r:id="rId5" imgW="583693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508" y="3870643"/>
                        <a:ext cx="1871662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2774633" y="4637405"/>
            <a:ext cx="691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/>
              <a:t>auch den Betrag der dafür notwendigen Zentripetalkraft </a:t>
            </a:r>
            <a:r>
              <a:rPr lang="de-DE" altLang="de-DE" sz="2000" i="1"/>
              <a:t>F</a:t>
            </a:r>
            <a:r>
              <a:rPr lang="de-DE" altLang="de-DE" sz="2000"/>
              <a:t>.</a:t>
            </a: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2053908" y="5280025"/>
            <a:ext cx="8964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 b="1" dirty="0">
                <a:solidFill>
                  <a:srgbClr val="FF0000"/>
                </a:solidFill>
              </a:rPr>
              <a:t>Ziel ist es also, zunächst die Zentripetalbeschleunigung zu bestimmen.</a:t>
            </a:r>
          </a:p>
        </p:txBody>
      </p:sp>
      <p:sp>
        <p:nvSpPr>
          <p:cNvPr id="17" name="Oval 30"/>
          <p:cNvSpPr>
            <a:spLocks noChangeArrowheads="1"/>
          </p:cNvSpPr>
          <p:nvPr/>
        </p:nvSpPr>
        <p:spPr bwMode="auto">
          <a:xfrm>
            <a:off x="8435658" y="2005330"/>
            <a:ext cx="1179512" cy="9001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</p:spTree>
    <p:extLst>
      <p:ext uri="{BB962C8B-B14F-4D97-AF65-F5344CB8AC3E}">
        <p14:creationId xmlns:p14="http://schemas.microsoft.com/office/powerpoint/2010/main" val="199346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5" grpId="0"/>
      <p:bldP spid="16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377440" y="404177"/>
            <a:ext cx="9121140" cy="11763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altLang="de-DE" sz="3200" b="1" dirty="0" smtClean="0">
                <a:solidFill>
                  <a:srgbClr val="0F0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Bestimmung der Zentripetalbeschleunigung I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377440" y="1600200"/>
            <a:ext cx="8229600" cy="7842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alt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Betrachten wir zunächst die Kreisbewegung, wobei zu vier verschiedenen Zeiten die Bahngeschwindigkeit </a:t>
            </a:r>
            <a:r>
              <a:rPr lang="de-DE" altLang="de-DE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alt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eingezeichnet ist.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786313" y="2909888"/>
            <a:ext cx="2159000" cy="2159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5867400" y="2909888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rot="5400000">
            <a:off x="5878513" y="2909888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5867400" y="29098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rot="5400000">
            <a:off x="6513513" y="44211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5003800" y="508635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rot="16200000">
            <a:off x="4354513" y="35575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5953125" y="250825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i="1"/>
              <a:t>v</a:t>
            </a:r>
            <a:r>
              <a:rPr lang="de-DE" altLang="de-DE" sz="1800" baseline="-25000"/>
              <a:t>1</a:t>
            </a:r>
            <a:endParaRPr lang="de-DE" altLang="de-DE" sz="1800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6958013" y="4206875"/>
            <a:ext cx="38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i="1"/>
              <a:t>v</a:t>
            </a:r>
            <a:r>
              <a:rPr lang="de-DE" altLang="de-DE" sz="1800" baseline="-25000"/>
              <a:t>2</a:t>
            </a:r>
            <a:endParaRPr lang="de-DE" altLang="de-DE" sz="1800"/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5219700" y="508635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i="1"/>
              <a:t>v</a:t>
            </a:r>
            <a:r>
              <a:rPr lang="de-DE" altLang="de-DE" sz="1800" baseline="-25000"/>
              <a:t>3</a:t>
            </a:r>
            <a:endParaRPr lang="de-DE" altLang="de-DE" sz="1800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4440238" y="3378200"/>
            <a:ext cx="38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i="1"/>
              <a:t>v</a:t>
            </a:r>
            <a:r>
              <a:rPr lang="de-DE" altLang="de-DE" sz="1800" baseline="-25000"/>
              <a:t>4</a:t>
            </a:r>
            <a:endParaRPr lang="de-DE" altLang="de-DE" sz="1800"/>
          </a:p>
        </p:txBody>
      </p:sp>
    </p:spTree>
    <p:extLst>
      <p:ext uri="{BB962C8B-B14F-4D97-AF65-F5344CB8AC3E}">
        <p14:creationId xmlns:p14="http://schemas.microsoft.com/office/powerpoint/2010/main" val="292835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2840673" y="2699068"/>
            <a:ext cx="2159000" cy="2159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921760" y="2699068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rot="5400000">
            <a:off x="3932873" y="2699068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921760" y="269906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rot="5400000">
            <a:off x="4567873" y="421036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3058160" y="487553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rot="16200000">
            <a:off x="2408873" y="334676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007485" y="229743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i="1"/>
              <a:t>v</a:t>
            </a:r>
            <a:r>
              <a:rPr lang="de-DE" altLang="de-DE" sz="1800" baseline="-25000"/>
              <a:t>1</a:t>
            </a:r>
            <a:endParaRPr lang="de-DE" altLang="de-DE" sz="180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012373" y="3996055"/>
            <a:ext cx="38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i="1"/>
              <a:t>v</a:t>
            </a:r>
            <a:r>
              <a:rPr lang="de-DE" altLang="de-DE" sz="1800" baseline="-25000"/>
              <a:t>2</a:t>
            </a:r>
            <a:endParaRPr lang="de-DE" altLang="de-DE" sz="180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274060" y="487553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i="1"/>
              <a:t>v</a:t>
            </a:r>
            <a:r>
              <a:rPr lang="de-DE" altLang="de-DE" sz="1800" baseline="-25000"/>
              <a:t>3</a:t>
            </a:r>
            <a:endParaRPr lang="de-DE" altLang="de-DE" sz="1800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2494598" y="3167380"/>
            <a:ext cx="38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i="1"/>
              <a:t>v</a:t>
            </a:r>
            <a:r>
              <a:rPr lang="de-DE" altLang="de-DE" sz="1800" baseline="-25000"/>
              <a:t>4</a:t>
            </a:r>
            <a:endParaRPr lang="de-DE" altLang="de-DE" sz="180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2278698" y="100330"/>
            <a:ext cx="9128442" cy="119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b="1" dirty="0">
                <a:solidFill>
                  <a:srgbClr val="0F0FFF"/>
                </a:solidFill>
              </a:rPr>
              <a:t>Bestimmung der Zentripetalbeschleunigung II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785360" y="1564005"/>
            <a:ext cx="584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dirty="0"/>
              <a:t>Wie groß ist nun die </a:t>
            </a:r>
            <a:r>
              <a:rPr lang="de-DE" altLang="de-DE" sz="1800" dirty="0">
                <a:solidFill>
                  <a:srgbClr val="FF0000"/>
                </a:solidFill>
              </a:rPr>
              <a:t>Geschwindigkeitsänderung</a:t>
            </a:r>
            <a:r>
              <a:rPr lang="de-DE" altLang="de-DE" sz="1800" dirty="0"/>
              <a:t> für eine</a:t>
            </a:r>
            <a:br>
              <a:rPr lang="de-DE" altLang="de-DE" sz="1800" dirty="0"/>
            </a:br>
            <a:r>
              <a:rPr lang="de-DE" altLang="de-DE" sz="1800" dirty="0"/>
              <a:t>volle Umdrehung? </a:t>
            </a:r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7955598" y="3957955"/>
            <a:ext cx="398462" cy="863600"/>
            <a:chOff x="3893" y="2594"/>
            <a:chExt cx="251" cy="544"/>
          </a:xfrm>
        </p:grpSpPr>
        <p:sp>
          <p:nvSpPr>
            <p:cNvPr id="22" name="Line 17"/>
            <p:cNvSpPr>
              <a:spLocks noChangeShapeType="1"/>
            </p:cNvSpPr>
            <p:nvPr/>
          </p:nvSpPr>
          <p:spPr bwMode="auto">
            <a:xfrm rot="5400000">
              <a:off x="3621" y="2866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3901" y="2731"/>
              <a:ext cx="2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800" i="1"/>
                <a:t>v</a:t>
              </a:r>
              <a:r>
                <a:rPr lang="de-DE" altLang="de-DE" sz="1800" baseline="-25000"/>
                <a:t>2</a:t>
              </a:r>
              <a:endParaRPr lang="de-DE" altLang="de-DE" sz="1800"/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7968298" y="3556318"/>
            <a:ext cx="863600" cy="401637"/>
            <a:chOff x="1465" y="1661"/>
            <a:chExt cx="544" cy="253"/>
          </a:xfrm>
        </p:grpSpPr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1465" y="1914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Text Box 21"/>
            <p:cNvSpPr txBox="1">
              <a:spLocks noChangeArrowheads="1"/>
            </p:cNvSpPr>
            <p:nvPr/>
          </p:nvSpPr>
          <p:spPr bwMode="auto">
            <a:xfrm>
              <a:off x="1519" y="1661"/>
              <a:ext cx="2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800" i="1"/>
                <a:t>v</a:t>
              </a:r>
              <a:r>
                <a:rPr lang="de-DE" altLang="de-DE" sz="1800" baseline="-25000"/>
                <a:t>1</a:t>
              </a:r>
              <a:endParaRPr lang="de-DE" altLang="de-DE" sz="1800"/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7091998" y="3957955"/>
            <a:ext cx="863600" cy="369888"/>
            <a:chOff x="921" y="3285"/>
            <a:chExt cx="544" cy="233"/>
          </a:xfrm>
        </p:grpSpPr>
        <p:sp>
          <p:nvSpPr>
            <p:cNvPr id="28" name="Line 23"/>
            <p:cNvSpPr>
              <a:spLocks noChangeShapeType="1"/>
            </p:cNvSpPr>
            <p:nvPr/>
          </p:nvSpPr>
          <p:spPr bwMode="auto">
            <a:xfrm flipH="1">
              <a:off x="921" y="3285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1057" y="3285"/>
              <a:ext cx="2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800" i="1"/>
                <a:t>v</a:t>
              </a:r>
              <a:r>
                <a:rPr lang="de-DE" altLang="de-DE" sz="1800" baseline="-25000"/>
                <a:t>3</a:t>
              </a:r>
              <a:endParaRPr lang="de-DE" altLang="de-DE" sz="1800"/>
            </a:p>
          </p:txBody>
        </p:sp>
      </p:grpSp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7607935" y="3089593"/>
            <a:ext cx="385763" cy="863600"/>
            <a:chOff x="566" y="2050"/>
            <a:chExt cx="243" cy="544"/>
          </a:xfrm>
        </p:grpSpPr>
        <p:sp>
          <p:nvSpPr>
            <p:cNvPr id="31" name="Line 26"/>
            <p:cNvSpPr>
              <a:spLocks noChangeShapeType="1"/>
            </p:cNvSpPr>
            <p:nvPr/>
          </p:nvSpPr>
          <p:spPr bwMode="auto">
            <a:xfrm rot="-5400000">
              <a:off x="512" y="2322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Text Box 27"/>
            <p:cNvSpPr txBox="1">
              <a:spLocks noChangeArrowheads="1"/>
            </p:cNvSpPr>
            <p:nvPr/>
          </p:nvSpPr>
          <p:spPr bwMode="auto">
            <a:xfrm>
              <a:off x="566" y="2209"/>
              <a:ext cx="2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800" i="1"/>
                <a:t>v</a:t>
              </a:r>
              <a:r>
                <a:rPr lang="de-DE" altLang="de-DE" sz="1800" baseline="-25000"/>
                <a:t>4</a:t>
              </a:r>
              <a:endParaRPr lang="de-DE" altLang="de-DE" sz="1800"/>
            </a:p>
          </p:txBody>
        </p:sp>
      </p:grp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954010" y="3089593"/>
            <a:ext cx="877888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8344535" y="307371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 flipH="1">
            <a:off x="7954010" y="3953193"/>
            <a:ext cx="877888" cy="868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H="1" flipV="1">
            <a:off x="7091998" y="3953193"/>
            <a:ext cx="863600" cy="868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V="1">
            <a:off x="7091998" y="3089593"/>
            <a:ext cx="862012" cy="868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4502150" y="5094605"/>
            <a:ext cx="69037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dirty="0"/>
              <a:t>Die vier äußeren Pfeile stellen die </a:t>
            </a:r>
            <a:r>
              <a:rPr lang="de-DE" altLang="de-DE" sz="1800" dirty="0" smtClean="0"/>
              <a:t>Änderung der </a:t>
            </a:r>
            <a:r>
              <a:rPr lang="de-DE" altLang="de-DE" sz="1800" dirty="0"/>
              <a:t>Geschwindigkeit zwischen zwei </a:t>
            </a:r>
            <a:r>
              <a:rPr lang="de-DE" altLang="de-DE" sz="1800" dirty="0" smtClean="0"/>
              <a:t>Zeitpunkten dar</a:t>
            </a:r>
            <a:r>
              <a:rPr lang="de-DE" altLang="de-DE" sz="1800" dirty="0"/>
              <a:t>. Zusammen addiert ergeben sie </a:t>
            </a:r>
            <a:r>
              <a:rPr lang="de-DE" altLang="de-DE" sz="1800" dirty="0" smtClean="0"/>
              <a:t>die Gesamtänderung </a:t>
            </a:r>
            <a:r>
              <a:rPr lang="de-DE" altLang="de-DE" sz="1800" dirty="0"/>
              <a:t>der Geschwindigkeit.</a:t>
            </a:r>
            <a:endParaRPr lang="de-DE" altLang="de-DE" sz="1800" dirty="0">
              <a:sym typeface="Symbol" panose="05050102010706020507" pitchFamily="18" charset="2"/>
            </a:endParaRP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8436610" y="4358005"/>
            <a:ext cx="5254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ym typeface="Symbol" panose="05050102010706020507" pitchFamily="18" charset="2"/>
              </a:rPr>
              <a:t></a:t>
            </a:r>
            <a:r>
              <a:rPr lang="de-DE" altLang="de-DE" sz="1800" i="1"/>
              <a:t>v</a:t>
            </a:r>
            <a:r>
              <a:rPr lang="de-DE" altLang="de-DE" sz="1800" baseline="-25000"/>
              <a:t>1</a:t>
            </a:r>
            <a:endParaRPr lang="de-DE" altLang="de-DE" sz="1800">
              <a:sym typeface="Symbol" panose="05050102010706020507" pitchFamily="18" charset="2"/>
            </a:endParaRP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7025323" y="4358005"/>
            <a:ext cx="5254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ym typeface="Symbol" panose="05050102010706020507" pitchFamily="18" charset="2"/>
              </a:rPr>
              <a:t></a:t>
            </a:r>
            <a:r>
              <a:rPr lang="de-DE" altLang="de-DE" sz="1800" i="1"/>
              <a:t>v</a:t>
            </a:r>
            <a:r>
              <a:rPr lang="de-DE" altLang="de-DE" sz="1800" baseline="-25000"/>
              <a:t>2</a:t>
            </a:r>
            <a:endParaRPr lang="de-DE" altLang="de-DE" sz="1800">
              <a:sym typeface="Symbol" panose="05050102010706020507" pitchFamily="18" charset="2"/>
            </a:endParaRPr>
          </a:p>
        </p:txBody>
      </p:sp>
      <p:sp>
        <p:nvSpPr>
          <p:cNvPr id="41" name="Text Box 43"/>
          <p:cNvSpPr txBox="1">
            <a:spLocks noChangeArrowheads="1"/>
          </p:cNvSpPr>
          <p:nvPr/>
        </p:nvSpPr>
        <p:spPr bwMode="auto">
          <a:xfrm>
            <a:off x="6809423" y="3256280"/>
            <a:ext cx="5254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ym typeface="Symbol" panose="05050102010706020507" pitchFamily="18" charset="2"/>
              </a:rPr>
              <a:t></a:t>
            </a:r>
            <a:r>
              <a:rPr lang="de-DE" altLang="de-DE" sz="1800" i="1"/>
              <a:t>v</a:t>
            </a:r>
            <a:r>
              <a:rPr lang="de-DE" altLang="de-DE" sz="1800" baseline="-25000"/>
              <a:t>3</a:t>
            </a:r>
            <a:endParaRPr lang="de-DE" altLang="de-DE" sz="1800">
              <a:sym typeface="Symbol" panose="05050102010706020507" pitchFamily="18" charset="2"/>
            </a:endParaRPr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auto">
          <a:xfrm>
            <a:off x="8344535" y="3168968"/>
            <a:ext cx="5254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ym typeface="Symbol" panose="05050102010706020507" pitchFamily="18" charset="2"/>
              </a:rPr>
              <a:t></a:t>
            </a:r>
            <a:r>
              <a:rPr lang="de-DE" altLang="de-DE" sz="1800" i="1"/>
              <a:t>v</a:t>
            </a:r>
            <a:r>
              <a:rPr lang="de-DE" altLang="de-DE" sz="1800" baseline="-25000"/>
              <a:t>4</a:t>
            </a:r>
            <a:endParaRPr lang="de-DE" altLang="de-DE" sz="180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8477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6248083" y="3640138"/>
            <a:ext cx="398462" cy="863600"/>
            <a:chOff x="3893" y="2594"/>
            <a:chExt cx="251" cy="544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 rot="5400000">
              <a:off x="3621" y="2866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901" y="2731"/>
              <a:ext cx="2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800" i="1"/>
                <a:t>v</a:t>
              </a:r>
              <a:r>
                <a:rPr lang="de-DE" altLang="de-DE" sz="1800" baseline="-25000"/>
                <a:t>2</a:t>
              </a:r>
              <a:endParaRPr lang="de-DE" altLang="de-DE" sz="1800"/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6260783" y="3238500"/>
            <a:ext cx="863600" cy="401638"/>
            <a:chOff x="1465" y="1661"/>
            <a:chExt cx="544" cy="253"/>
          </a:xfrm>
        </p:grpSpPr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465" y="1914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519" y="1661"/>
              <a:ext cx="2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800" i="1"/>
                <a:t>v</a:t>
              </a:r>
              <a:r>
                <a:rPr lang="de-DE" altLang="de-DE" sz="1800" baseline="-25000"/>
                <a:t>1</a:t>
              </a:r>
              <a:endParaRPr lang="de-DE" altLang="de-DE" sz="1800"/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5384483" y="3640138"/>
            <a:ext cx="863600" cy="369887"/>
            <a:chOff x="921" y="3285"/>
            <a:chExt cx="544" cy="233"/>
          </a:xfrm>
        </p:grpSpPr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921" y="3285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1057" y="3285"/>
              <a:ext cx="2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800" i="1"/>
                <a:t>v</a:t>
              </a:r>
              <a:r>
                <a:rPr lang="de-DE" altLang="de-DE" sz="1800" baseline="-25000"/>
                <a:t>3</a:t>
              </a:r>
              <a:endParaRPr lang="de-DE" altLang="de-DE" sz="1800"/>
            </a:p>
          </p:txBody>
        </p:sp>
      </p:grp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5900420" y="2771775"/>
            <a:ext cx="385763" cy="863600"/>
            <a:chOff x="566" y="2050"/>
            <a:chExt cx="243" cy="544"/>
          </a:xfrm>
        </p:grpSpPr>
        <p:sp>
          <p:nvSpPr>
            <p:cNvPr id="17" name="Line 14"/>
            <p:cNvSpPr>
              <a:spLocks noChangeShapeType="1"/>
            </p:cNvSpPr>
            <p:nvPr/>
          </p:nvSpPr>
          <p:spPr bwMode="auto">
            <a:xfrm rot="-5400000">
              <a:off x="512" y="2322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566" y="2209"/>
              <a:ext cx="2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800" i="1"/>
                <a:t>v</a:t>
              </a:r>
              <a:r>
                <a:rPr lang="de-DE" altLang="de-DE" sz="1800" baseline="-25000"/>
                <a:t>4</a:t>
              </a:r>
              <a:endParaRPr lang="de-DE" altLang="de-DE" sz="1800"/>
            </a:p>
          </p:txBody>
        </p:sp>
      </p:grp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6246495" y="2771775"/>
            <a:ext cx="8778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6637020" y="2755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6246495" y="3635375"/>
            <a:ext cx="877888" cy="868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 flipV="1">
            <a:off x="5384483" y="3635375"/>
            <a:ext cx="863600" cy="868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V="1">
            <a:off x="5384483" y="2771775"/>
            <a:ext cx="862012" cy="868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Oval 25"/>
          <p:cNvSpPr>
            <a:spLocks noChangeArrowheads="1"/>
          </p:cNvSpPr>
          <p:nvPr/>
        </p:nvSpPr>
        <p:spPr bwMode="auto">
          <a:xfrm>
            <a:off x="5384483" y="2755900"/>
            <a:ext cx="1739900" cy="1747838"/>
          </a:xfrm>
          <a:prstGeom prst="ellipse">
            <a:avLst/>
          </a:prstGeom>
          <a:noFill/>
          <a:ln w="9525">
            <a:solidFill>
              <a:srgbClr val="00009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2301558" y="-1"/>
            <a:ext cx="9189402" cy="117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b="1" dirty="0">
                <a:solidFill>
                  <a:srgbClr val="0F0FFF"/>
                </a:solidFill>
              </a:rPr>
              <a:t>Bestimmung der Zentripetalbeschleunigung III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2209483" y="1290638"/>
            <a:ext cx="86201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000"/>
              <a:t>Würde man nun während einer Umdrehung immer mehr Geschwindigkeits-</a:t>
            </a:r>
            <a:br>
              <a:rPr lang="de-DE" altLang="de-DE" sz="2000"/>
            </a:br>
            <a:r>
              <a:rPr lang="de-DE" altLang="de-DE" sz="2000"/>
              <a:t>pfeile einzeichnen und den gesamten Vorgang wiederholen, so würden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000"/>
              <a:t>sich die </a:t>
            </a:r>
            <a:r>
              <a:rPr lang="de-DE" altLang="de-DE" sz="2000">
                <a:solidFill>
                  <a:srgbClr val="FF0000"/>
                </a:solidFill>
              </a:rPr>
              <a:t>Pfeile, die die Geschwindigkeitsänderung repräsentieren</a:t>
            </a:r>
            <a:r>
              <a:rPr lang="de-DE" altLang="de-DE" sz="2000"/>
              <a:t>, immer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000"/>
              <a:t>mehr dem Kreis mit dem Radius v annähern.</a:t>
            </a: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6283008" y="2771775"/>
            <a:ext cx="538162" cy="2524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6821170" y="3024188"/>
            <a:ext cx="303213" cy="5810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H="1">
            <a:off x="6821170" y="3640138"/>
            <a:ext cx="303213" cy="584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H="1">
            <a:off x="6246495" y="4224338"/>
            <a:ext cx="574675" cy="279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flipH="1" flipV="1">
            <a:off x="5600383" y="4224338"/>
            <a:ext cx="660400" cy="279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H="1" flipV="1">
            <a:off x="5384483" y="3640138"/>
            <a:ext cx="215900" cy="584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 flipV="1">
            <a:off x="5384483" y="3024188"/>
            <a:ext cx="215900" cy="615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 flipV="1">
            <a:off x="5600383" y="2755900"/>
            <a:ext cx="646112" cy="268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2209483" y="4845050"/>
            <a:ext cx="268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b="1"/>
              <a:t>Es würde dann gelten:</a:t>
            </a:r>
            <a:r>
              <a:rPr lang="de-DE" altLang="de-DE" sz="1800"/>
              <a:t> </a:t>
            </a:r>
          </a:p>
        </p:txBody>
      </p:sp>
      <p:sp>
        <p:nvSpPr>
          <p:cNvPr id="36" name="Rectangle 43"/>
          <p:cNvSpPr>
            <a:spLocks noChangeArrowheads="1"/>
          </p:cNvSpPr>
          <p:nvPr/>
        </p:nvSpPr>
        <p:spPr bwMode="auto">
          <a:xfrm>
            <a:off x="1798320" y="3078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graphicFrame>
        <p:nvGraphicFramePr>
          <p:cNvPr id="37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838097"/>
              </p:ext>
            </p:extLst>
          </p:nvPr>
        </p:nvGraphicFramePr>
        <p:xfrm>
          <a:off x="5141913" y="4899025"/>
          <a:ext cx="24304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Formel" r:id="rId3" imgW="583920" imgH="152280" progId="Equation.3">
                  <p:embed/>
                </p:oleObj>
              </mc:Choice>
              <mc:Fallback>
                <p:oleObj name="Formel" r:id="rId3" imgW="5839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1913" y="4899025"/>
                        <a:ext cx="24304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13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Breitbild</PresentationFormat>
  <Paragraphs>63</Paragraphs>
  <Slides>11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Tahoma</vt:lpstr>
      <vt:lpstr>Wingdings</vt:lpstr>
      <vt:lpstr>Office</vt:lpstr>
      <vt:lpstr>Formel</vt:lpstr>
      <vt:lpstr>Equation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mit wegen</dc:title>
  <dc:creator>Robin Köhler</dc:creator>
  <cp:lastModifiedBy>André Klemm [Friedrich Verlag GmbH]</cp:lastModifiedBy>
  <cp:revision>109</cp:revision>
  <cp:lastPrinted>2019-08-28T13:44:14Z</cp:lastPrinted>
  <dcterms:created xsi:type="dcterms:W3CDTF">2016-09-14T08:06:17Z</dcterms:created>
  <dcterms:modified xsi:type="dcterms:W3CDTF">2019-12-13T17:09:36Z</dcterms:modified>
</cp:coreProperties>
</file>